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</p:sldIdLst>
  <p:sldSz cx="12192000" cy="6858000"/>
  <p:notesSz cx="6858000" cy="9144000"/>
  <p:embeddedFontLst>
    <p:embeddedFont>
      <p:font typeface="Work Sans" pitchFamily="2" charset="0"/>
      <p:regular r:id="rId14"/>
      <p:bold r:id="rId15"/>
      <p:italic r:id="rId16"/>
      <p:boldItalic r:id="rId17"/>
    </p:embeddedFont>
    <p:embeddedFont>
      <p:font typeface="Work Sans Light" pitchFamily="2" charset="0"/>
      <p:regular r:id="rId18"/>
      <p:bold r:id="rId19"/>
      <p:italic r:id="rId20"/>
      <p:boldItalic r:id="rId21"/>
    </p:embeddedFont>
    <p:embeddedFont>
      <p:font typeface="Work Sans Medium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7" roundtripDataSignature="AMtx7mjv9K5PTdX4YFVRSfvcXI9FsKm/v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91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MX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9" name="Google Shape;99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MX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9" name="Google Shape;179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s-MX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6" name="Google Shape;20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8" name="Google Shape;10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5" name="Google Shape;11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3" name="Google Shape;1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3" name="Google Shape;13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2" name="Google Shape;14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2" name="Google Shape;15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5" name="Google Shape;16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>
          <a:extLst>
            <a:ext uri="{FF2B5EF4-FFF2-40B4-BE49-F238E27FC236}">
              <a16:creationId xmlns:a16="http://schemas.microsoft.com/office/drawing/2014/main" id="{9FAAE207-60A7-5734-2588-D6E0C62502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:notes">
            <a:extLst>
              <a:ext uri="{FF2B5EF4-FFF2-40B4-BE49-F238E27FC236}">
                <a16:creationId xmlns:a16="http://schemas.microsoft.com/office/drawing/2014/main" id="{5FDDB9C2-D7D2-A571-79F4-5612183DCA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5" name="Google Shape;165;p10:notes">
            <a:extLst>
              <a:ext uri="{FF2B5EF4-FFF2-40B4-BE49-F238E27FC236}">
                <a16:creationId xmlns:a16="http://schemas.microsoft.com/office/drawing/2014/main" id="{C7148921-A73C-3F9D-DDAB-DEB9E396C1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32057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apositiva de título">
  <p:cSld name="1_Diapositiva de título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7" descr="Interfaz de usuario gráfica, Texto, Aplicación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2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2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3" name="Google Shape;73;p2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4" name="Google Shape;74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2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1" name="Google Shape;81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3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Encabezado de sección">
  <p:cSld name="1_Encabezado de secció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027833" y="317431"/>
            <a:ext cx="811391" cy="790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Encabezado de sección">
  <p:cSld name="2_Encabezado de secció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19" descr="Patrón de fond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54859" y="303050"/>
            <a:ext cx="855785" cy="833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4" name="Google Shape;34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2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SanR1o/SENA/blob/main/TRIMESTRE%20I/05_FORMATO%20DE%20CASOS%20DE%20USO/PL01%20-%20Casos%20Uso%20Extendido.docx.pdf" TargetMode="External"/><Relationship Id="rId3" Type="http://schemas.openxmlformats.org/officeDocument/2006/relationships/hyperlink" Target="https://github.com/SanR1o/SENA/tree/main/TRIMESTRE%20I/01_CONTEXTUALIZACION" TargetMode="External"/><Relationship Id="rId7" Type="http://schemas.openxmlformats.org/officeDocument/2006/relationships/hyperlink" Target="https://github.com/SanR1o/SENA/tree/main/TRIMESTRE%20I/05_FORMATO%20DE%20CASOS%20DE%20USO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ithub.com/SanR1o/SENA/blob/main/TRIMESTRE%20I/04_REQUISITOS%20FUNCIONALES%20Y%20NO%20FUNCIONALES/Historia%20de%20Usuarios.pdf" TargetMode="External"/><Relationship Id="rId11" Type="http://schemas.openxmlformats.org/officeDocument/2006/relationships/image" Target="../media/image7.png"/><Relationship Id="rId5" Type="http://schemas.openxmlformats.org/officeDocument/2006/relationships/hyperlink" Target="https://github.com/SanR1o/SENA/blob/main/TRIMESTRE%20I/02_MAPA%20DE%20PROCESOS/Diagrama%20proceso%20Motion%20Parts.pdf" TargetMode="External"/><Relationship Id="rId10" Type="http://schemas.openxmlformats.org/officeDocument/2006/relationships/image" Target="../media/image6.png"/><Relationship Id="rId4" Type="http://schemas.openxmlformats.org/officeDocument/2006/relationships/hyperlink" Target="https://github.com/SanR1o/SENA/tree/main/TRIMESTRE%20I/03_RECOLECCION%20DE%20INFORMACION" TargetMode="External"/><Relationship Id="rId9" Type="http://schemas.openxmlformats.org/officeDocument/2006/relationships/hyperlink" Target="https://github.com/SanR1o/SENA/tree/main/TRIMESTRE%20I/06_VALDACION%20DE%20REQUISITO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6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jpg"/><Relationship Id="rId9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 txBox="1"/>
          <p:nvPr/>
        </p:nvSpPr>
        <p:spPr>
          <a:xfrm>
            <a:off x="1133200" y="2967300"/>
            <a:ext cx="46992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s-MX" sz="5400" b="1" i="0" u="none" strike="noStrike" cap="none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Motion Parts</a:t>
            </a:r>
            <a:endParaRPr sz="4000" b="1" i="0" u="none" strike="noStrike" cap="none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02" name="Google Shape;102;p1"/>
          <p:cNvSpPr txBox="1"/>
          <p:nvPr/>
        </p:nvSpPr>
        <p:spPr>
          <a:xfrm>
            <a:off x="6498775" y="2761828"/>
            <a:ext cx="2001600" cy="2001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03" name="Google Shape;103;p1"/>
          <p:cNvSpPr txBox="1"/>
          <p:nvPr/>
        </p:nvSpPr>
        <p:spPr>
          <a:xfrm>
            <a:off x="8500325" y="2761825"/>
            <a:ext cx="2001600" cy="2001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4" name="Google Shape;10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00338" y="2761825"/>
            <a:ext cx="2001550" cy="200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30;p4">
            <a:extLst>
              <a:ext uri="{FF2B5EF4-FFF2-40B4-BE49-F238E27FC236}">
                <a16:creationId xmlns:a16="http://schemas.microsoft.com/office/drawing/2014/main" id="{E999C96E-A648-308B-BE85-4CCD4757125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86075" y="2967300"/>
            <a:ext cx="1943371" cy="15146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4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Work Sans Medium"/>
              <a:buNone/>
            </a:pPr>
            <a:r>
              <a:rPr lang="es-MX" sz="32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Entregables Proyecto Formativo</a:t>
            </a:r>
            <a:br>
              <a:rPr lang="es-MX" sz="32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</a:br>
            <a:r>
              <a:rPr lang="es-MX" sz="32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por Trimestre</a:t>
            </a:r>
            <a:endParaRPr sz="3200"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182" name="Google Shape;182;p14"/>
          <p:cNvSpPr txBox="1"/>
          <p:nvPr/>
        </p:nvSpPr>
        <p:spPr>
          <a:xfrm>
            <a:off x="888650" y="1967418"/>
            <a:ext cx="3854400" cy="1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sng" strike="noStrike" cap="none" dirty="0">
                <a:solidFill>
                  <a:schemeClr val="hlink"/>
                </a:solidFill>
                <a:latin typeface="Work Sans Light"/>
                <a:ea typeface="Work Sans Light"/>
                <a:cs typeface="Work Sans Light"/>
                <a:sym typeface="Work Sans Light"/>
                <a:hlinkClick r:id="rId3"/>
              </a:rPr>
              <a:t>Plan de Proyecto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sng" strike="noStrike" cap="none" dirty="0">
                <a:solidFill>
                  <a:schemeClr val="hlink"/>
                </a:solidFill>
                <a:latin typeface="Work Sans Light"/>
                <a:ea typeface="Work Sans Light"/>
                <a:cs typeface="Work Sans Light"/>
                <a:sym typeface="Work Sans Light"/>
                <a:hlinkClick r:id="rId4"/>
              </a:rPr>
              <a:t>Levantamiento de Información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sng" strike="noStrike" cap="none" dirty="0">
                <a:solidFill>
                  <a:schemeClr val="hlink"/>
                </a:solidFill>
                <a:latin typeface="Work Sans Light"/>
                <a:ea typeface="Work Sans Light"/>
                <a:cs typeface="Work Sans Light"/>
                <a:sym typeface="Work Sans Light"/>
                <a:hlinkClick r:id="rId5"/>
              </a:rPr>
              <a:t>Diagrama de Procesos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sng" strike="noStrike" cap="none" dirty="0">
                <a:solidFill>
                  <a:schemeClr val="hlink"/>
                </a:solidFill>
                <a:latin typeface="Work Sans Light"/>
                <a:ea typeface="Work Sans Light"/>
                <a:cs typeface="Work Sans Light"/>
                <a:sym typeface="Work Sans Light"/>
                <a:hlinkClick r:id="rId6"/>
              </a:rPr>
              <a:t>IEEE-830 o Historias de Usuario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sng" strike="noStrike" cap="none" dirty="0">
                <a:solidFill>
                  <a:schemeClr val="hlink"/>
                </a:solidFill>
                <a:latin typeface="Work Sans Light"/>
                <a:ea typeface="Work Sans Light"/>
                <a:cs typeface="Work Sans Light"/>
                <a:sym typeface="Work Sans Light"/>
                <a:hlinkClick r:id="rId7"/>
              </a:rPr>
              <a:t>Diagrama Casos de Uso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sng" strike="noStrike" cap="none" dirty="0">
                <a:solidFill>
                  <a:schemeClr val="hlink"/>
                </a:solidFill>
                <a:latin typeface="Work Sans Light"/>
                <a:ea typeface="Work Sans Light"/>
                <a:cs typeface="Work Sans Light"/>
                <a:sym typeface="Work Sans Light"/>
                <a:hlinkClick r:id="rId8"/>
              </a:rPr>
              <a:t>Casos de Uso Extendido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sng" strike="noStrike" cap="none" dirty="0">
                <a:solidFill>
                  <a:schemeClr val="hlink"/>
                </a:solidFill>
                <a:latin typeface="Work Sans Light"/>
                <a:ea typeface="Work Sans Light"/>
                <a:cs typeface="Work Sans Light"/>
                <a:sym typeface="Work Sans Light"/>
                <a:hlinkClick r:id="rId9"/>
              </a:rPr>
              <a:t>Prototipo No Funcional</a:t>
            </a:r>
            <a:endParaRPr sz="14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grpSp>
        <p:nvGrpSpPr>
          <p:cNvPr id="183" name="Google Shape;183;p14"/>
          <p:cNvGrpSpPr/>
          <p:nvPr/>
        </p:nvGrpSpPr>
        <p:grpSpPr>
          <a:xfrm>
            <a:off x="634304" y="1581078"/>
            <a:ext cx="3239167" cy="347863"/>
            <a:chOff x="668953" y="1494678"/>
            <a:chExt cx="3239167" cy="347863"/>
          </a:xfrm>
        </p:grpSpPr>
        <p:sp>
          <p:nvSpPr>
            <p:cNvPr id="184" name="Google Shape;184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 i="0" u="none" strike="noStrike" cap="none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Primer Trimestre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6" name="Google Shape;186;p14"/>
          <p:cNvSpPr txBox="1"/>
          <p:nvPr/>
        </p:nvSpPr>
        <p:spPr>
          <a:xfrm>
            <a:off x="761476" y="4181698"/>
            <a:ext cx="3854400" cy="22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Modelo Entidad Relación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Modelo Relacional</a:t>
            </a:r>
            <a:endParaRPr sz="14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Char char="•"/>
            </a:pPr>
            <a:r>
              <a:rPr lang="es-MX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Diagrama de clases</a:t>
            </a:r>
            <a:endParaRPr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Diccionario de Datos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Script de la BBDD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Sentencias DDL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Consultas DML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Automatización de la BBDD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Sistema de Información Web – Servidor Local</a:t>
            </a:r>
            <a:endParaRPr sz="14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grpSp>
        <p:nvGrpSpPr>
          <p:cNvPr id="187" name="Google Shape;187;p14"/>
          <p:cNvGrpSpPr/>
          <p:nvPr/>
        </p:nvGrpSpPr>
        <p:grpSpPr>
          <a:xfrm>
            <a:off x="456234" y="3809557"/>
            <a:ext cx="3239167" cy="347863"/>
            <a:chOff x="668953" y="1494678"/>
            <a:chExt cx="3239167" cy="347863"/>
          </a:xfrm>
        </p:grpSpPr>
        <p:sp>
          <p:nvSpPr>
            <p:cNvPr id="188" name="Google Shape;188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 i="0" u="none" strike="noStrike" cap="none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Segundo Trimestre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0" name="Google Shape;190;p14"/>
          <p:cNvGrpSpPr/>
          <p:nvPr/>
        </p:nvGrpSpPr>
        <p:grpSpPr>
          <a:xfrm>
            <a:off x="4902545" y="2675450"/>
            <a:ext cx="3239167" cy="347863"/>
            <a:chOff x="668953" y="1494678"/>
            <a:chExt cx="3239167" cy="347863"/>
          </a:xfrm>
        </p:grpSpPr>
        <p:sp>
          <p:nvSpPr>
            <p:cNvPr id="191" name="Google Shape;191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 i="0" u="none" strike="noStrike" cap="none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Tercer Trimestre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3" name="Google Shape;193;p14"/>
          <p:cNvSpPr txBox="1"/>
          <p:nvPr/>
        </p:nvSpPr>
        <p:spPr>
          <a:xfrm>
            <a:off x="5138058" y="3116381"/>
            <a:ext cx="385436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Planeación de Pruebas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Ejecución de Pruebas</a:t>
            </a:r>
            <a:endParaRPr sz="14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grpSp>
        <p:nvGrpSpPr>
          <p:cNvPr id="194" name="Google Shape;194;p14"/>
          <p:cNvGrpSpPr/>
          <p:nvPr/>
        </p:nvGrpSpPr>
        <p:grpSpPr>
          <a:xfrm>
            <a:off x="4909555" y="4722219"/>
            <a:ext cx="3239167" cy="347863"/>
            <a:chOff x="668953" y="1494678"/>
            <a:chExt cx="3239167" cy="347863"/>
          </a:xfrm>
        </p:grpSpPr>
        <p:sp>
          <p:nvSpPr>
            <p:cNvPr id="195" name="Google Shape;195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 i="0" u="none" strike="noStrike" cap="none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Cuarto Trimestre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7" name="Google Shape;197;p14"/>
          <p:cNvSpPr txBox="1"/>
          <p:nvPr/>
        </p:nvSpPr>
        <p:spPr>
          <a:xfrm>
            <a:off x="5138058" y="5219739"/>
            <a:ext cx="3854368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Manual de Instalación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Configuración del Servidor de Aplicaciones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Configuración del Servidor de BBDD</a:t>
            </a:r>
            <a:endParaRPr sz="14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grpSp>
        <p:nvGrpSpPr>
          <p:cNvPr id="198" name="Google Shape;198;p14"/>
          <p:cNvGrpSpPr/>
          <p:nvPr/>
        </p:nvGrpSpPr>
        <p:grpSpPr>
          <a:xfrm>
            <a:off x="8350341" y="3568215"/>
            <a:ext cx="3239167" cy="347863"/>
            <a:chOff x="668953" y="1494678"/>
            <a:chExt cx="3239167" cy="347863"/>
          </a:xfrm>
        </p:grpSpPr>
        <p:sp>
          <p:nvSpPr>
            <p:cNvPr id="199" name="Google Shape;199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 i="0" u="none" strike="noStrike" cap="none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Quinto Trimestre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1" name="Google Shape;201;p14"/>
          <p:cNvSpPr txBox="1"/>
          <p:nvPr/>
        </p:nvSpPr>
        <p:spPr>
          <a:xfrm>
            <a:off x="8578844" y="4065735"/>
            <a:ext cx="275009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Manual de Usuario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Sistema de Información Web – Servidor Externo</a:t>
            </a:r>
            <a:endParaRPr sz="14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202" name="Google Shape;202;p14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9775119" y="240150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4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463076" y="240150"/>
            <a:ext cx="1385660" cy="1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15" descr="Imagen que contiene Interfaz de usuario gráfica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"/>
          <p:cNvSpPr txBox="1"/>
          <p:nvPr/>
        </p:nvSpPr>
        <p:spPr>
          <a:xfrm>
            <a:off x="3252162" y="2053168"/>
            <a:ext cx="56877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s-MX" sz="7200" b="0" i="0" u="none" strike="noStrike" cap="none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Motion Parts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1" name="Google Shape;111;p2"/>
          <p:cNvCxnSpPr/>
          <p:nvPr/>
        </p:nvCxnSpPr>
        <p:spPr>
          <a:xfrm>
            <a:off x="5227899" y="3321934"/>
            <a:ext cx="1736203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2" name="Google Shape;112;p2"/>
          <p:cNvSpPr txBox="1"/>
          <p:nvPr/>
        </p:nvSpPr>
        <p:spPr>
          <a:xfrm>
            <a:off x="4168816" y="3654224"/>
            <a:ext cx="3854400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500" b="1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Riola Gomez Santiago</a:t>
            </a:r>
            <a:endParaRPr sz="1500" b="1" i="0" u="none" strike="noStrike" cap="none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marR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500" b="1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Pinzon Izaquita Camilo</a:t>
            </a:r>
            <a:endParaRPr sz="1500" b="1" i="0" u="none" strike="noStrike" cap="none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marR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500" b="1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Escobar Castro Juan</a:t>
            </a:r>
            <a:endParaRPr sz="1500" b="1" i="0" u="none" strike="noStrike" cap="none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marR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500" b="1" i="0" u="none" strike="noStrike" cap="non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Peraza Pinzon Juan</a:t>
            </a:r>
            <a:endParaRPr sz="1900" b="1" i="0" u="none" strike="noStrike" cap="none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/>
          <p:nvPr/>
        </p:nvSpPr>
        <p:spPr>
          <a:xfrm>
            <a:off x="1157468" y="1742349"/>
            <a:ext cx="2939970" cy="34724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3"/>
          <p:cNvSpPr txBox="1"/>
          <p:nvPr/>
        </p:nvSpPr>
        <p:spPr>
          <a:xfrm>
            <a:off x="1182520" y="1450571"/>
            <a:ext cx="3514740" cy="449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600"/>
              <a:buFont typeface="Work Sans Light"/>
              <a:buNone/>
            </a:pPr>
            <a:r>
              <a:rPr lang="es-MX" sz="3600" b="0" i="0" u="none" strike="noStrike" cap="none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Introducción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3"/>
          <p:cNvSpPr txBox="1"/>
          <p:nvPr/>
        </p:nvSpPr>
        <p:spPr>
          <a:xfrm>
            <a:off x="1145896" y="2332657"/>
            <a:ext cx="3854400" cy="4278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Este proyecto tiene como objetivo desarrollar un sistema de ecommerce con facturación electrónica para Car Eléctricos La 64, una empresa mayorista de autopartes. La plataforma permitirá a los clientes consultar fácilmente el catálogo de productos, realizar compras en línea y automatizar la facturación, integrándose con el sistema MaiaERP para asegurar el cumplimiento fiscal. Además, optimizará la gestión de inventarios, el proceso de ventas y el rastreo de envíos, mejorando la eficiencia operativa y la experiencia del cliente, tanto a nivel nacional como internacional.</a:t>
            </a:r>
            <a:endParaRPr sz="16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20" name="Google Shape;120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58000" y="0"/>
            <a:ext cx="533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"/>
          <p:cNvSpPr txBox="1"/>
          <p:nvPr/>
        </p:nvSpPr>
        <p:spPr>
          <a:xfrm>
            <a:off x="456236" y="416689"/>
            <a:ext cx="10515600" cy="741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 sz="4400" b="0" i="0" u="none" strike="noStrike" cap="none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Motion Parts</a:t>
            </a:r>
            <a:endParaRPr sz="4400" b="0" i="0" u="none" strike="noStrike" cap="none"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endParaRPr sz="4400" b="0" i="0" u="none" strike="noStrike" cap="none"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126" name="Google Shape;126;p4"/>
          <p:cNvSpPr txBox="1"/>
          <p:nvPr/>
        </p:nvSpPr>
        <p:spPr>
          <a:xfrm>
            <a:off x="1263775" y="3237797"/>
            <a:ext cx="2001600" cy="1936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27" name="Google Shape;127;p4"/>
          <p:cNvSpPr txBox="1"/>
          <p:nvPr/>
        </p:nvSpPr>
        <p:spPr>
          <a:xfrm>
            <a:off x="3265325" y="3237797"/>
            <a:ext cx="2001600" cy="1936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4"/>
          <p:cNvSpPr txBox="1"/>
          <p:nvPr/>
        </p:nvSpPr>
        <p:spPr>
          <a:xfrm>
            <a:off x="6653025" y="2489551"/>
            <a:ext cx="4547400" cy="2554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2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Problema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2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2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Justificación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2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Alcance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2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Entregables Trimestre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" name="Google Shape;129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65338" y="3258925"/>
            <a:ext cx="2001550" cy="200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43957" y="3429000"/>
            <a:ext cx="1943371" cy="15146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"/>
          <p:cNvSpPr txBox="1">
            <a:spLocks noGrp="1"/>
          </p:cNvSpPr>
          <p:nvPr>
            <p:ph type="title"/>
          </p:nvPr>
        </p:nvSpPr>
        <p:spPr>
          <a:xfrm>
            <a:off x="217085" y="48084"/>
            <a:ext cx="3918817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Problema</a:t>
            </a:r>
            <a:endParaRPr/>
          </a:p>
        </p:txBody>
      </p:sp>
      <p:sp>
        <p:nvSpPr>
          <p:cNvPr id="136" name="Google Shape;136;p5"/>
          <p:cNvSpPr txBox="1"/>
          <p:nvPr/>
        </p:nvSpPr>
        <p:spPr>
          <a:xfrm>
            <a:off x="372303" y="1696102"/>
            <a:ext cx="11447400" cy="4739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La empresa </a:t>
            </a:r>
            <a:r>
              <a:rPr lang="es-MX" sz="1600" b="1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Car Eléctricos La 64</a:t>
            </a:r>
            <a:r>
              <a:rPr lang="es-MX" sz="16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enfrenta un desafío significativo debido a la creciente demanda de clientes nacionales e internacionales que buscan acceder fácilmente a su catálogo de productos y realizar compras en línea. Actualmente, esta interacción se limita a la tienda física, lo que genera un cuello de botella en el manejo de la demanda y limita el alcance comercial. Aunque utilizan el sistema </a:t>
            </a:r>
            <a:r>
              <a:rPr lang="es-MX" sz="1600" b="1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MaiaERP</a:t>
            </a:r>
            <a:r>
              <a:rPr lang="es-MX" sz="16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para gestionar inventarios y facturación electrónica, este no está integrado con una plataforma de comercio electrónico, lo que genera una desconexión operativa.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Entre las principales necesidades de la empresa se encuentra la sincronización automática del catálogo de productos con </a:t>
            </a:r>
            <a:r>
              <a:rPr lang="es-MX" sz="1600" b="1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MaiaERP</a:t>
            </a:r>
            <a:r>
              <a:rPr lang="es-MX" sz="16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para que los clientes puedan explorar los artículos disponibles de manera organizada y actualizada. También es necesario implementar un sistema que facilite la compra en línea y permita la generación automática de las facturas electrónicas tras el pago y se envíen al cliente de manera inmediata. Además, se requiere gestionar los envíos mediante un módulo que proporcione a los clientes información sobre el estado de sus pedidos y permita rastrear las guías generadas por la transportadora.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Finalmente, la solución debe garantizar la sincronización en tiempo real entre la tienda física y la plataforma en línea para evitar desactualización del inventario. Este sistema integrado mejorará la experiencia del cliente, permitiéndole realizar transacciones de forma autónoma y tener acceso a información clara sobre sus compras, mientras optimiza la eficiencia operativa de la empresa.</a:t>
            </a:r>
            <a:endParaRPr sz="16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" name="Google Shape;137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59456" y="170866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5" descr="MAIA CLOUD ERP – Tiresia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762132" y="6078670"/>
            <a:ext cx="3306003" cy="713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73796" y="170865"/>
            <a:ext cx="1385660" cy="1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"/>
          <p:cNvSpPr/>
          <p:nvPr/>
        </p:nvSpPr>
        <p:spPr>
          <a:xfrm>
            <a:off x="2652434" y="473816"/>
            <a:ext cx="6210466" cy="34724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7"/>
          <p:cNvSpPr txBox="1"/>
          <p:nvPr/>
        </p:nvSpPr>
        <p:spPr>
          <a:xfrm>
            <a:off x="2117987" y="190837"/>
            <a:ext cx="7178358" cy="478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200"/>
              <a:buFont typeface="Work Sans Light"/>
              <a:buNone/>
            </a:pPr>
            <a:r>
              <a:rPr lang="es-MX" sz="3200" b="0" i="0" u="none" strike="noStrike" cap="none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 General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7"/>
          <p:cNvSpPr txBox="1"/>
          <p:nvPr/>
        </p:nvSpPr>
        <p:spPr>
          <a:xfrm>
            <a:off x="1001935" y="1078985"/>
            <a:ext cx="10188129" cy="1224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Desarrollar una plataforma de comercio electrónico para Car Eléctricos La 64 que permita gestionar el catálogo de productos, realizar compras en línea, generar facturación electrónica sincronizada con MaiaERP y proporcionar información sobre el estado de pedidos y envíos, asegurando la integración entre la tienda física y digital.</a:t>
            </a:r>
            <a:endParaRPr sz="16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47" name="Google Shape;147;p7"/>
          <p:cNvSpPr/>
          <p:nvPr/>
        </p:nvSpPr>
        <p:spPr>
          <a:xfrm>
            <a:off x="1553627" y="2773327"/>
            <a:ext cx="7509689" cy="3471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7"/>
          <p:cNvSpPr txBox="1"/>
          <p:nvPr/>
        </p:nvSpPr>
        <p:spPr>
          <a:xfrm>
            <a:off x="1686871" y="2515400"/>
            <a:ext cx="7349080" cy="473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200"/>
              <a:buFont typeface="Work Sans Light"/>
              <a:buNone/>
            </a:pPr>
            <a:r>
              <a:rPr lang="es-MX" sz="3200" b="0" i="0" u="none" strike="noStrike" cap="none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 Específicos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7"/>
          <p:cNvSpPr txBox="1"/>
          <p:nvPr/>
        </p:nvSpPr>
        <p:spPr>
          <a:xfrm>
            <a:off x="598932" y="3448022"/>
            <a:ext cx="10188129" cy="2923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8001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-MX"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Actualizar el Catálogo: Sincronizar automáticamente el catálogo de productos con MaiaERP en la plataforma e-commerce.</a:t>
            </a:r>
            <a:endParaRPr/>
          </a:p>
          <a:p>
            <a:pPr marL="8001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-MX"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Facilitar Compras y Pagos: Implementar un carrito de compras con pagos en línea accesibles para clientes nacionales e internacionales.</a:t>
            </a:r>
            <a:endParaRPr/>
          </a:p>
          <a:p>
            <a:pPr marL="8001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-MX"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Automatizar la Facturación: Integrar la generación automática de facturas electrónicas mediante la API de MaiaERP.</a:t>
            </a:r>
            <a:endParaRPr/>
          </a:p>
          <a:p>
            <a:pPr marL="8001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-MX"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Gestionar Pedidos y Envíos: Crear un módulo para gestionar pedidos, generar guías de transporte y rastrear envíos.</a:t>
            </a:r>
            <a:endParaRPr/>
          </a:p>
          <a:p>
            <a:pPr marL="8001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s-MX" sz="16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Sincronizar Inventarios: Asegurar la actualización en tiempo real del inventario entre la tienda física y la plataforma digital. </a:t>
            </a:r>
            <a:endParaRPr sz="1600" b="0" i="0" u="none" strike="noStrike" cap="non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Justificación</a:t>
            </a:r>
            <a:endParaRPr/>
          </a:p>
        </p:txBody>
      </p:sp>
      <p:sp>
        <p:nvSpPr>
          <p:cNvPr id="155" name="Google Shape;155;p8"/>
          <p:cNvSpPr txBox="1"/>
          <p:nvPr/>
        </p:nvSpPr>
        <p:spPr>
          <a:xfrm>
            <a:off x="372300" y="1779770"/>
            <a:ext cx="11447400" cy="5262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La solución consiste en desarrollar una plataforma de comercio electrónico integrada con el sistema de gestión MaiaERP mediante una API, lo que permitirá sincronizar el catálogo de productos, la facturación electrónica y el inventario en tiempo real. Los clientes podrán realizar compras en línea, con opciones de pago seguras, y recibir automáticamente la facturación electrónica al confirmar su compra. Además, se integrará un sistema de gestión de pedidos que permitirá el seguimiento a través de las guías de transporte.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Este proyecto es crucial para Car Eléctricos La 64, ya que responderá a la creciente demanda de clientes, permitiendo a la empresa expandir su alcance y mejorar su competitividad en el mercado digital. La integración de MaiaERP con la tienda en línea optimizará los procesos de ventas, facturación y logística, reduciendo costos operativos, errores, y mejorando la experiencia del cliente al proporcionar una plataforma eficiente y moderna para la compra de autopartes.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b="0" i="1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‘’Con esta integración, Car Eléctricos La 64 no solo optimizará su gestión interna, sino que fortalecerá su presencia digital, lo que contribuirá al crecimiento de sus ventas y a la fidelización de clientes.’’</a:t>
            </a:r>
            <a:endParaRPr/>
          </a:p>
          <a:p>
            <a:pPr marL="285750" marR="0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1" i="0" u="none" strike="noStrike" cap="non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56" name="Google Shape;156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75119" y="240150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27916" y="4500421"/>
            <a:ext cx="1308401" cy="1514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06114" y="4500421"/>
            <a:ext cx="1442178" cy="1514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044349" y="4617538"/>
            <a:ext cx="2219558" cy="1397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0" name="Google Shape;160;p8"/>
          <p:cNvCxnSpPr/>
          <p:nvPr/>
        </p:nvCxnSpPr>
        <p:spPr>
          <a:xfrm>
            <a:off x="4057650" y="5257729"/>
            <a:ext cx="77152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61" name="Google Shape;161;p8"/>
          <p:cNvCxnSpPr/>
          <p:nvPr/>
        </p:nvCxnSpPr>
        <p:spPr>
          <a:xfrm>
            <a:off x="7296148" y="5252962"/>
            <a:ext cx="77152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162" name="Google Shape;162;p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533414" y="240150"/>
            <a:ext cx="1385660" cy="1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Alcance</a:t>
            </a:r>
            <a:endParaRPr/>
          </a:p>
        </p:txBody>
      </p:sp>
      <p:sp>
        <p:nvSpPr>
          <p:cNvPr id="168" name="Google Shape;168;p10"/>
          <p:cNvSpPr txBox="1"/>
          <p:nvPr/>
        </p:nvSpPr>
        <p:spPr>
          <a:xfrm>
            <a:off x="372300" y="1665727"/>
            <a:ext cx="11447400" cy="378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El sistema permitirá la facturación electrónica integrada con </a:t>
            </a:r>
            <a:r>
              <a:rPr lang="es-MX" sz="1600" b="0" i="0" u="none" strike="noStrike" cap="none" dirty="0" err="1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MaiaERP</a:t>
            </a: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, automatizando la generación de facturas al realizar compras. Los usuarios podrán comprar productos en línea, gestionar devoluciones, y administrar su cuenta a través de la gestión de usuarios. El sistema también manejará el inventario, actualizando en tiempo real la disponibilidad de productos, y gestionará las ventas, creando órdenes y generando la facturación electrónica correspondiente. Además, se incluirá un módulo para el rastreo de envíos, permitiendo a los clientes verificar el estado de sus pedidos mediante las guías de transporte proporcionadas por la agencia asignada.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El sistema no gestionará la logística interna, como la preparación física de los pedidos o la administración del almacén, tareas que se realizarán manualmente. Tampoco gestionará directamente las pasarelas de pago, pero se integrará con plataformas de pago externas, ni permitirá ventas sin stock disponible.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El proyecto será desarrollado en </a:t>
            </a:r>
            <a:r>
              <a:rPr lang="es-MX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Java</a:t>
            </a: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utilizando </a:t>
            </a:r>
            <a:r>
              <a:rPr lang="es-MX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Spring </a:t>
            </a:r>
            <a:r>
              <a:rPr lang="es-MX" sz="1600" b="1" i="0" u="none" strike="noStrike" cap="none" dirty="0" err="1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Boot</a:t>
            </a:r>
            <a:r>
              <a:rPr lang="es-MX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</a:t>
            </a: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para el </a:t>
            </a:r>
            <a:r>
              <a:rPr lang="es-MX" sz="1600" b="0" i="0" u="none" strike="noStrike" cap="none" dirty="0" err="1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backend</a:t>
            </a: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y </a:t>
            </a:r>
            <a:r>
              <a:rPr lang="es-MX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Maven</a:t>
            </a: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para la gestión de dependencias, así como </a:t>
            </a:r>
            <a:r>
              <a:rPr lang="es-MX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PostgreSQL</a:t>
            </a: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para base de datos. Para el </a:t>
            </a:r>
            <a:r>
              <a:rPr lang="es-MX" sz="1600" b="0" i="0" u="none" strike="noStrike" cap="none" dirty="0" err="1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frontend</a:t>
            </a: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, se recomienda utilizar </a:t>
            </a:r>
            <a:r>
              <a:rPr lang="es-MX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Vue.js</a:t>
            </a: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, junto con </a:t>
            </a:r>
            <a:r>
              <a:rPr lang="es-MX" sz="1600" b="1" i="0" u="none" strike="noStrike" cap="none" dirty="0" err="1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Tailwind</a:t>
            </a:r>
            <a:r>
              <a:rPr lang="es-MX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CSS </a:t>
            </a: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para el diseño de interfaces responsivas. La arquitectura será basada en microservicios, siguiendo el patrón </a:t>
            </a:r>
            <a:r>
              <a:rPr lang="es-MX" sz="1600" b="1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MVC</a:t>
            </a:r>
            <a:r>
              <a:rPr lang="es-MX" sz="1600" b="0" i="0" u="none" strike="noStrike" cap="none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para la estructuración del código y facilitando la escalabilidad del sistema.</a:t>
            </a:r>
            <a:endParaRPr sz="1600" b="0" i="0" u="none" strike="noStrike" cap="none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69" name="Google Shape;16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75119" y="240150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0" descr="Java Logo - símbolo, significado logotipo, historia, PNG"/>
          <p:cNvPicPr preferRelativeResize="0"/>
          <p:nvPr/>
        </p:nvPicPr>
        <p:blipFill rotWithShape="1">
          <a:blip r:embed="rId4">
            <a:alphaModFix/>
          </a:blip>
          <a:srcRect r="4546"/>
          <a:stretch/>
        </p:blipFill>
        <p:spPr>
          <a:xfrm>
            <a:off x="2780110" y="5693300"/>
            <a:ext cx="1343024" cy="783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88575" y="5964931"/>
            <a:ext cx="1881184" cy="483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0" descr="Vue.js Logos - Mastering JS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819085" y="5776367"/>
            <a:ext cx="1517641" cy="783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0"/>
          <p:cNvPicPr preferRelativeResize="0"/>
          <p:nvPr/>
        </p:nvPicPr>
        <p:blipFill rotWithShape="1">
          <a:blip r:embed="rId7">
            <a:alphaModFix/>
          </a:blip>
          <a:srcRect t="38000" b="38900"/>
          <a:stretch/>
        </p:blipFill>
        <p:spPr>
          <a:xfrm>
            <a:off x="8558829" y="5941736"/>
            <a:ext cx="3196415" cy="410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0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558829" y="233262"/>
            <a:ext cx="138566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Ubuntu – Crear una base de datos postgresql para un proyecto – Blogging  googling">
            <a:extLst>
              <a:ext uri="{FF2B5EF4-FFF2-40B4-BE49-F238E27FC236}">
                <a16:creationId xmlns:a16="http://schemas.microsoft.com/office/drawing/2014/main" id="{40452D02-66E5-8013-3E49-1BA2403754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8444" y="5275196"/>
            <a:ext cx="1407555" cy="1565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>
          <a:extLst>
            <a:ext uri="{FF2B5EF4-FFF2-40B4-BE49-F238E27FC236}">
              <a16:creationId xmlns:a16="http://schemas.microsoft.com/office/drawing/2014/main" id="{BF9A8879-B767-F927-3F55-38714F087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">
            <a:extLst>
              <a:ext uri="{FF2B5EF4-FFF2-40B4-BE49-F238E27FC236}">
                <a16:creationId xmlns:a16="http://schemas.microsoft.com/office/drawing/2014/main" id="{BBC68B9F-A314-AD30-E087-758BB38BBD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 sz="3600" dirty="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Diagrama de procesos - Ventas</a:t>
            </a:r>
            <a:endParaRPr sz="3600" dirty="0"/>
          </a:p>
        </p:txBody>
      </p:sp>
      <p:pic>
        <p:nvPicPr>
          <p:cNvPr id="169" name="Google Shape;169;p10">
            <a:extLst>
              <a:ext uri="{FF2B5EF4-FFF2-40B4-BE49-F238E27FC236}">
                <a16:creationId xmlns:a16="http://schemas.microsoft.com/office/drawing/2014/main" id="{A9D312D5-AF6C-F14D-BE70-0DB1AD220E8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75119" y="240150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0">
            <a:extLst>
              <a:ext uri="{FF2B5EF4-FFF2-40B4-BE49-F238E27FC236}">
                <a16:creationId xmlns:a16="http://schemas.microsoft.com/office/drawing/2014/main" id="{3BAB23C5-F85C-F88C-224E-AF8C9A0AB59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58829" y="233262"/>
            <a:ext cx="138566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n 4" descr="Interfaz de usuario gráfica, Aplicación, Word&#10;&#10;Descripción generada automáticamente">
            <a:extLst>
              <a:ext uri="{FF2B5EF4-FFF2-40B4-BE49-F238E27FC236}">
                <a16:creationId xmlns:a16="http://schemas.microsoft.com/office/drawing/2014/main" id="{C282D80B-120E-D5C5-E23F-B4D68B9E464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412" r="3871" b="17521"/>
          <a:stretch/>
        </p:blipFill>
        <p:spPr>
          <a:xfrm>
            <a:off x="309714" y="1449819"/>
            <a:ext cx="11720054" cy="535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3828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1069</Words>
  <Application>Microsoft Office PowerPoint</Application>
  <PresentationFormat>Panorámica</PresentationFormat>
  <Paragraphs>80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Arial</vt:lpstr>
      <vt:lpstr>Work Sans</vt:lpstr>
      <vt:lpstr>Work Sans Medium</vt:lpstr>
      <vt:lpstr>Work Sans Light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Problema</vt:lpstr>
      <vt:lpstr>Presentación de PowerPoint</vt:lpstr>
      <vt:lpstr>Justificación</vt:lpstr>
      <vt:lpstr>Alcance</vt:lpstr>
      <vt:lpstr>Diagrama de procesos - Ventas</vt:lpstr>
      <vt:lpstr>Entregables Proyecto Formativo por Trimestre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Jorge Enrique Pedraza Sanchez</dc:creator>
  <cp:lastModifiedBy>Administrador</cp:lastModifiedBy>
  <cp:revision>1</cp:revision>
  <dcterms:created xsi:type="dcterms:W3CDTF">2020-10-01T23:51:28Z</dcterms:created>
  <dcterms:modified xsi:type="dcterms:W3CDTF">2024-12-03T21:37:23Z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